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57" r:id="rId3"/>
    <p:sldId id="276" r:id="rId4"/>
    <p:sldId id="278" r:id="rId5"/>
    <p:sldId id="266" r:id="rId6"/>
    <p:sldId id="260" r:id="rId7"/>
    <p:sldId id="285" r:id="rId8"/>
    <p:sldId id="281" r:id="rId9"/>
    <p:sldId id="284" r:id="rId10"/>
    <p:sldId id="275" r:id="rId11"/>
    <p:sldId id="280" r:id="rId12"/>
    <p:sldId id="26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8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processing.com/credit-card-fraud-statistics/" TargetMode="External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file:////var/folders/22/5cp0575s04q_kr47dktttz_h0000gn/T/com.microsoft.Word/WebArchiveCopyPasteTempFiles/CC-Fraud-reports-in-US-2-e1571769539315.jpg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9B4C5-F7E7-2E4E-8AA0-68B05D7E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7996"/>
            <a:ext cx="4872038" cy="133083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  <a:ea typeface="+mn-ea"/>
                <a:cs typeface="+mn-cs"/>
              </a:rPr>
              <a:t>			</a:t>
            </a:r>
            <a:br>
              <a:rPr lang="en-US" sz="1800" dirty="0">
                <a:latin typeface="Bookman Old Style" panose="02050604050505020204" pitchFamily="18" charset="0"/>
                <a:ea typeface="+mn-ea"/>
                <a:cs typeface="+mn-cs"/>
              </a:rPr>
            </a:br>
            <a:r>
              <a:rPr lang="en-US" sz="2400" dirty="0">
                <a:latin typeface="Bookman Old Style" panose="02050604050505020204" pitchFamily="18" charset="0"/>
                <a:ea typeface="+mn-ea"/>
                <a:cs typeface="+mn-cs"/>
              </a:rPr>
              <a:t>Credit Card - Fraud Prediction</a:t>
            </a:r>
            <a:br>
              <a:rPr lang="en-US" sz="1800" dirty="0"/>
            </a:br>
            <a:r>
              <a:rPr lang="en-US" sz="1800" dirty="0"/>
              <a:t>			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D441-D93B-ED41-9D2C-863CFA7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46" y="2612466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Vinay Nagaraj &amp; Vikas Ranjan</a:t>
            </a:r>
          </a:p>
          <a:p>
            <a:pPr marL="0" indent="0">
              <a:buNone/>
            </a:pPr>
            <a:r>
              <a:rPr lang="en-US" sz="2000" dirty="0"/>
              <a:t>DSC630, Spring 2021</a:t>
            </a:r>
          </a:p>
          <a:p>
            <a:pPr marL="0" indent="0">
              <a:buNone/>
            </a:pPr>
            <a:r>
              <a:rPr lang="en-US" sz="2000" dirty="0"/>
              <a:t>Bellevue University, NE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picture containing text, indoor, desk&#10;&#10;Description automatically generated">
            <a:extLst>
              <a:ext uri="{FF2B5EF4-FFF2-40B4-BE49-F238E27FC236}">
                <a16:creationId xmlns:a16="http://schemas.microsoft.com/office/drawing/2014/main" id="{8159E1A3-F083-0748-AB3E-11166E567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457" y="1709737"/>
            <a:ext cx="6155141" cy="34622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0DD00F-A0EA-D24B-AB87-F5C3CFBE9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3"/>
    </mc:Choice>
    <mc:Fallback>
      <p:transition spd="slow" advTm="28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490FA-BE53-4344-A2AE-6D23694C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1398300"/>
            <a:ext cx="6656832" cy="3960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Random Forest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Random Forest Model provides us a high true prediction values for our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98.528% of the time, our model will correctly predict if the transaction was fraudulent or not.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972B24-EC0D-B949-9A79-7C314D7CB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15"/>
    </mc:Choice>
    <mc:Fallback>
      <p:transition spd="slow" advTm="174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37591" y="1107845"/>
            <a:ext cx="406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Logistic Regression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D6EFC-234B-934B-A0AB-2C11208E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304" y="1299158"/>
            <a:ext cx="6542392" cy="3947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523E7-A8B0-5C49-B4C6-277A05C262EB}"/>
              </a:ext>
            </a:extLst>
          </p:cNvPr>
          <p:cNvSpPr txBox="1"/>
          <p:nvPr/>
        </p:nvSpPr>
        <p:spPr>
          <a:xfrm>
            <a:off x="819150" y="2145246"/>
            <a:ext cx="36686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This model has an AUROC of 0.98032 which means that the model has very good discriminatory ability.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98.032% of the time, our model will correctly predict if the transaction was fraudulent or not.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A9FB0B-4818-DE4C-B077-C8E476B59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12"/>
    </mc:Choice>
    <mc:Fallback>
      <p:transition spd="slow" advTm="7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500"/>
            <a:ext cx="10515600" cy="3590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Transaction time does not have any influence on prediction of fraudulent transaction.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SMOTE oversampling technique helped overcome the Imbalanced datasets challenge.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Best suited classification model for our dataset would be Random forest model.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6F541C-2A33-CD46-9C6F-E70A14C8A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51"/>
    </mc:Choice>
    <mc:Fallback>
      <p:transition spd="slow" advTm="65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References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/>
              <a:t>ULB, M. (2018, March 23). Credit card fraud detection. Retrieved March 27, 2021, from </a:t>
            </a:r>
            <a:r>
              <a:rPr lang="en-US" sz="2000" u="sng" dirty="0">
                <a:hlinkClick r:id="rId2"/>
              </a:rPr>
              <a:t>https://www.kaggle.com/mlg-ulb/creditcardfraud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Credit card Fraud Statistics. (2021, January 04). Retrieved March 27, 2021, from </a:t>
            </a:r>
            <a:r>
              <a:rPr lang="en-US" sz="2000" u="sng" dirty="0">
                <a:hlinkClick r:id="rId3"/>
              </a:rPr>
              <a:t>https://shiftprocessing.com/credit-card-fraud-statistics/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Siegel, E. (2016). Predictive analytics: The power to predict who will click, buy, lie, or die. Hoboken, NJ: Wiley.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5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7620"/>
            <a:ext cx="10515600" cy="35901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Credit card fraud was ranked number one type of identity theft fraud. Each year financial institutions lose a significant amount of money as a result of credit card fraud.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Due to increase in fraud rates, researchers have started using different machine learning methods to detect and analyze frauds in online transactions.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intends to create a model for credit card fraud detection using past credit card transactions with the knowledge of the ones that turned out to be a fraud.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BD7EF2-7CD1-2240-BEFA-D3FBFE323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04"/>
    </mc:Choice>
    <mc:Fallback>
      <p:transition spd="slow" advTm="7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In year 2018, a total of $24.26 Billion was lost due to payment card fraud across the globe.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Credit card companies have developed extremely sophisticated tools for detecting fraud.</a:t>
            </a:r>
          </a:p>
        </p:txBody>
      </p:sp>
      <p:pic>
        <p:nvPicPr>
          <p:cNvPr id="9" name="Picture 2" descr="bar graph showing credit card fraud reports in the US">
            <a:extLst>
              <a:ext uri="{FF2B5EF4-FFF2-40B4-BE49-F238E27FC236}">
                <a16:creationId xmlns:a16="http://schemas.microsoft.com/office/drawing/2014/main" id="{849AE74F-7AD3-7641-A7F9-928BD0914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" r="-2" b="-2"/>
          <a:stretch>
            <a:fillRect/>
          </a:stretch>
        </p:blipFill>
        <p:spPr bwMode="auto">
          <a:xfrm>
            <a:off x="5124450" y="634382"/>
            <a:ext cx="6657213" cy="54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58BDA-20F1-FB40-A4BB-587E017F098B}"/>
              </a:ext>
            </a:extLst>
          </p:cNvPr>
          <p:cNvSpPr txBox="1"/>
          <p:nvPr/>
        </p:nvSpPr>
        <p:spPr>
          <a:xfrm>
            <a:off x="548476" y="1412855"/>
            <a:ext cx="393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Credit Card Fraud Stats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D372513-1C39-9C42-96D8-917F69BFF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55"/>
    </mc:Choice>
    <mc:Fallback>
      <p:transition spd="slow" advTm="4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AC80-4877-D144-82E3-FD8C62A5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Process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A150-862F-D44E-85B8-3B1876F6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Preliminary analysis on data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Data preparation and cleaning for any missing values.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Perform Exploratory Data Analysis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Train and test models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Model evaluation and tuning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4F78B7-79EB-E342-86FB-17BD8D680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58"/>
    </mc:Choice>
    <mc:Fallback>
      <p:transition spd="slow" advTm="12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7429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Dataset contains 2 days of Credit card transactions from Sept ’13 by European cardholders.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Out of 284,807 transactions, 492 are fraud.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Most of the fraudulent transactions are of small amounts.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2625518-08D2-A24F-AE41-2DF12948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903655"/>
            <a:ext cx="5224463" cy="291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Dataset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4C405-7096-AF4B-99D9-4C691296E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33" y="296856"/>
            <a:ext cx="5499100" cy="3606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7181AB-AA0E-C944-861D-D195077EB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02"/>
    </mc:Choice>
    <mc:Fallback>
      <p:transition spd="slow" advTm="9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537591" y="978619"/>
            <a:ext cx="402012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Transaction Times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Fraudulent transactions are spread throughout the day.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This makes transaction time not one of the important features we can use for our model.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8ED29-90D9-3C4E-8361-98D73B797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66" y="2587935"/>
            <a:ext cx="7073274" cy="294132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6612C3-7427-3A4B-B21D-4CECAAA47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5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3"/>
    </mc:Choice>
    <mc:Fallback>
      <p:transition spd="slow" advTm="4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537591" y="978619"/>
            <a:ext cx="402012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SMOTE – Oversampling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Our dataset is highly imbalanced as most of the transactions are non-fraudulent.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We are implementing oversampling technique called SMOTE to handle our imbalanced dataset.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6A61B-6AEF-A445-ADBC-35FE69EC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807507"/>
            <a:ext cx="6656832" cy="51424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95CC7F-E5C8-1C40-A4FF-1AE18C693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87"/>
    </mc:Choice>
    <mc:Fallback>
      <p:transition spd="slow" advTm="76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Target variable – “Class” which determines if a transaction is fraudulent or not.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ookman Old Style" panose="02050604050505020204" pitchFamily="18" charset="0"/>
              </a:rPr>
              <a:t>SelectKBest</a:t>
            </a:r>
            <a:r>
              <a:rPr lang="en-US" sz="2000" dirty="0">
                <a:latin typeface="Bookman Old Style" panose="02050604050505020204" pitchFamily="18" charset="0"/>
              </a:rPr>
              <a:t> technique used to identify most relevant features.</a:t>
            </a:r>
          </a:p>
        </p:txBody>
      </p:sp>
      <p:pic>
        <p:nvPicPr>
          <p:cNvPr id="4098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92063ED-89B6-F54D-B049-0C093621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869977"/>
            <a:ext cx="6656832" cy="50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BDC007-1FB7-5E41-B16C-7F1516601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21"/>
    </mc:Choice>
    <mc:Fallback>
      <p:transition spd="slow" advTm="5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Classification Models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Aggregate measure of performance across the 4 classification models is shown here.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We choose to use </a:t>
            </a:r>
            <a:r>
              <a:rPr lang="en-US" sz="2000" dirty="0" err="1">
                <a:latin typeface="Bookman Old Style" panose="02050604050505020204" pitchFamily="18" charset="0"/>
              </a:rPr>
              <a:t>RandomForest</a:t>
            </a:r>
            <a:r>
              <a:rPr lang="en-US" sz="2000" dirty="0">
                <a:latin typeface="Bookman Old Style" panose="02050604050505020204" pitchFamily="18" charset="0"/>
              </a:rPr>
              <a:t> and Logistic Regression model due to their accuracy scores.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C140B-F833-1C4E-A11C-55AE01F8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78" y="2103120"/>
            <a:ext cx="5740295" cy="367378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18720F-8169-A444-B324-A152C453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0"/>
    </mc:Choice>
    <mc:Fallback>
      <p:transition spd="slow" advTm="3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19409</TotalTime>
  <Words>534</Words>
  <Application>Microsoft Macintosh PowerPoint</Application>
  <PresentationFormat>Widescreen</PresentationFormat>
  <Paragraphs>69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Calibri Light</vt:lpstr>
      <vt:lpstr>Office Theme</vt:lpstr>
      <vt:lpstr>    Credit Card - Fraud Prediction       </vt:lpstr>
      <vt:lpstr>Problem Statement</vt:lpstr>
      <vt:lpstr>PowerPoint Presentation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    </dc:title>
  <dc:creator>Vikas Ranjan</dc:creator>
  <cp:lastModifiedBy>Vikas Ranjan</cp:lastModifiedBy>
  <cp:revision>110</cp:revision>
  <dcterms:created xsi:type="dcterms:W3CDTF">2021-01-25T02:37:49Z</dcterms:created>
  <dcterms:modified xsi:type="dcterms:W3CDTF">2021-05-25T00:43:13Z</dcterms:modified>
</cp:coreProperties>
</file>